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6" r:id="rId5"/>
    <p:sldId id="261" r:id="rId6"/>
    <p:sldId id="262" r:id="rId7"/>
    <p:sldId id="263" r:id="rId8"/>
    <p:sldId id="268" r:id="rId9"/>
    <p:sldId id="269" r:id="rId10"/>
    <p:sldId id="270" r:id="rId11"/>
    <p:sldId id="267" r:id="rId12"/>
    <p:sldId id="271" r:id="rId13"/>
    <p:sldId id="273" r:id="rId14"/>
    <p:sldId id="280" r:id="rId15"/>
    <p:sldId id="276" r:id="rId16"/>
    <p:sldId id="279" r:id="rId17"/>
    <p:sldId id="282" r:id="rId18"/>
    <p:sldId id="272" r:id="rId19"/>
    <p:sldId id="283" r:id="rId20"/>
    <p:sldId id="274" r:id="rId21"/>
    <p:sldId id="275" r:id="rId22"/>
    <p:sldId id="284" r:id="rId23"/>
    <p:sldId id="285" r:id="rId24"/>
    <p:sldId id="286" r:id="rId25"/>
    <p:sldId id="26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77C"/>
    <a:srgbClr val="00537A"/>
    <a:srgbClr val="00446F"/>
    <a:srgbClr val="014971"/>
    <a:srgbClr val="013A6D"/>
    <a:srgbClr val="3E6076"/>
    <a:srgbClr val="FF99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87550" autoAdjust="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D6767-A8A9-4BF9-9526-801FB6B3D0B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407E9A5-0B5C-4546-97AB-1E1DF32CB5F6}">
      <dgm:prSet phldrT="[텍스트]"/>
      <dgm:spPr/>
      <dgm:t>
        <a:bodyPr/>
        <a:lstStyle/>
        <a:p>
          <a:pPr latinLnBrk="1"/>
          <a:r>
            <a:rPr lang="ko-KR" altLang="en-US" dirty="0"/>
            <a:t>모델링 및 훈련</a:t>
          </a:r>
        </a:p>
      </dgm:t>
    </dgm:pt>
    <dgm:pt modelId="{12F97F32-9EE1-4434-8941-62385C93AD6C}" type="parTrans" cxnId="{D13F2138-1674-424E-A3CE-A8631E25AF8A}">
      <dgm:prSet/>
      <dgm:spPr/>
      <dgm:t>
        <a:bodyPr/>
        <a:lstStyle/>
        <a:p>
          <a:pPr latinLnBrk="1"/>
          <a:endParaRPr lang="ko-KR" altLang="en-US"/>
        </a:p>
      </dgm:t>
    </dgm:pt>
    <dgm:pt modelId="{4423E9B8-A590-4690-80BD-ACE33DC5E9F5}" type="sibTrans" cxnId="{D13F2138-1674-424E-A3CE-A8631E25AF8A}">
      <dgm:prSet/>
      <dgm:spPr/>
      <dgm:t>
        <a:bodyPr/>
        <a:lstStyle/>
        <a:p>
          <a:pPr latinLnBrk="1"/>
          <a:endParaRPr lang="ko-KR" altLang="en-US"/>
        </a:p>
      </dgm:t>
    </dgm:pt>
    <dgm:pt modelId="{DFE8CBBB-0C2F-446A-836F-1A466A07EAC6}">
      <dgm:prSet phldrT="[텍스트]"/>
      <dgm:spPr/>
      <dgm:t>
        <a:bodyPr/>
        <a:lstStyle/>
        <a:p>
          <a:pPr latinLnBrk="1"/>
          <a:r>
            <a:rPr lang="ko-KR" altLang="en-US" dirty="0"/>
            <a:t>평가</a:t>
          </a:r>
        </a:p>
      </dgm:t>
    </dgm:pt>
    <dgm:pt modelId="{9C7CE331-37D3-494B-B4FD-8A730CD56A1D}" type="parTrans" cxnId="{8460A459-8A9B-4CCF-839F-28ED2526BDA7}">
      <dgm:prSet/>
      <dgm:spPr/>
      <dgm:t>
        <a:bodyPr/>
        <a:lstStyle/>
        <a:p>
          <a:pPr latinLnBrk="1"/>
          <a:endParaRPr lang="ko-KR" altLang="en-US"/>
        </a:p>
      </dgm:t>
    </dgm:pt>
    <dgm:pt modelId="{5ECF2390-0012-4A40-A615-201FFFEF3F54}" type="sibTrans" cxnId="{8460A459-8A9B-4CCF-839F-28ED2526BDA7}">
      <dgm:prSet/>
      <dgm:spPr/>
      <dgm:t>
        <a:bodyPr/>
        <a:lstStyle/>
        <a:p>
          <a:pPr latinLnBrk="1"/>
          <a:endParaRPr lang="ko-KR" altLang="en-US"/>
        </a:p>
      </dgm:t>
    </dgm:pt>
    <dgm:pt modelId="{CBEB901B-5D7A-4478-95F0-8D82532C0D0D}" type="pres">
      <dgm:prSet presAssocID="{A0AD6767-A8A9-4BF9-9526-801FB6B3D0B1}" presName="cycle" presStyleCnt="0">
        <dgm:presLayoutVars>
          <dgm:dir/>
          <dgm:resizeHandles val="exact"/>
        </dgm:presLayoutVars>
      </dgm:prSet>
      <dgm:spPr/>
    </dgm:pt>
    <dgm:pt modelId="{23231E35-EB55-4A95-A31E-EEBBC5D2CFEE}" type="pres">
      <dgm:prSet presAssocID="{4407E9A5-0B5C-4546-97AB-1E1DF32CB5F6}" presName="node" presStyleLbl="node1" presStyleIdx="0" presStyleCnt="2" custScaleX="55950" custScaleY="54556" custRadScaleRad="67345" custRadScaleInc="73351">
        <dgm:presLayoutVars>
          <dgm:bulletEnabled val="1"/>
        </dgm:presLayoutVars>
      </dgm:prSet>
      <dgm:spPr/>
    </dgm:pt>
    <dgm:pt modelId="{531DDDF7-9C2E-46B7-8A13-371A397222E3}" type="pres">
      <dgm:prSet presAssocID="{4423E9B8-A590-4690-80BD-ACE33DC5E9F5}" presName="sibTrans" presStyleLbl="sibTrans2D1" presStyleIdx="0" presStyleCnt="2"/>
      <dgm:spPr/>
    </dgm:pt>
    <dgm:pt modelId="{9B2C4B9F-5A27-448C-8702-3C64B1B9842D}" type="pres">
      <dgm:prSet presAssocID="{4423E9B8-A590-4690-80BD-ACE33DC5E9F5}" presName="connectorText" presStyleLbl="sibTrans2D1" presStyleIdx="0" presStyleCnt="2"/>
      <dgm:spPr/>
    </dgm:pt>
    <dgm:pt modelId="{4CB207D9-38BA-443B-9DB8-EEDAE594FDCC}" type="pres">
      <dgm:prSet presAssocID="{DFE8CBBB-0C2F-446A-836F-1A466A07EAC6}" presName="node" presStyleLbl="node1" presStyleIdx="1" presStyleCnt="2" custAng="0" custScaleX="61552" custScaleY="62217" custRadScaleRad="81361" custRadScaleInc="121129">
        <dgm:presLayoutVars>
          <dgm:bulletEnabled val="1"/>
        </dgm:presLayoutVars>
      </dgm:prSet>
      <dgm:spPr/>
    </dgm:pt>
    <dgm:pt modelId="{F1E80FBB-1837-4844-A781-AE989B6C5539}" type="pres">
      <dgm:prSet presAssocID="{5ECF2390-0012-4A40-A615-201FFFEF3F54}" presName="sibTrans" presStyleLbl="sibTrans2D1" presStyleIdx="1" presStyleCnt="2" custScaleX="148196" custLinFactNeighborX="1686" custLinFactNeighborY="-16497"/>
      <dgm:spPr/>
    </dgm:pt>
    <dgm:pt modelId="{D475971C-B2E6-4CA1-BCE3-43A400D33A7D}" type="pres">
      <dgm:prSet presAssocID="{5ECF2390-0012-4A40-A615-201FFFEF3F54}" presName="connectorText" presStyleLbl="sibTrans2D1" presStyleIdx="1" presStyleCnt="2"/>
      <dgm:spPr/>
    </dgm:pt>
  </dgm:ptLst>
  <dgm:cxnLst>
    <dgm:cxn modelId="{531B9F15-9653-43CA-A444-69503E376AD9}" type="presOf" srcId="{4423E9B8-A590-4690-80BD-ACE33DC5E9F5}" destId="{9B2C4B9F-5A27-448C-8702-3C64B1B9842D}" srcOrd="1" destOrd="0" presId="urn:microsoft.com/office/officeart/2005/8/layout/cycle2"/>
    <dgm:cxn modelId="{7289341E-4719-4D1A-BAB6-DE7D8251DADB}" type="presOf" srcId="{DFE8CBBB-0C2F-446A-836F-1A466A07EAC6}" destId="{4CB207D9-38BA-443B-9DB8-EEDAE594FDCC}" srcOrd="0" destOrd="0" presId="urn:microsoft.com/office/officeart/2005/8/layout/cycle2"/>
    <dgm:cxn modelId="{CBC39D20-FF71-4466-B5CA-144784E868B2}" type="presOf" srcId="{4423E9B8-A590-4690-80BD-ACE33DC5E9F5}" destId="{531DDDF7-9C2E-46B7-8A13-371A397222E3}" srcOrd="0" destOrd="0" presId="urn:microsoft.com/office/officeart/2005/8/layout/cycle2"/>
    <dgm:cxn modelId="{D13F2138-1674-424E-A3CE-A8631E25AF8A}" srcId="{A0AD6767-A8A9-4BF9-9526-801FB6B3D0B1}" destId="{4407E9A5-0B5C-4546-97AB-1E1DF32CB5F6}" srcOrd="0" destOrd="0" parTransId="{12F97F32-9EE1-4434-8941-62385C93AD6C}" sibTransId="{4423E9B8-A590-4690-80BD-ACE33DC5E9F5}"/>
    <dgm:cxn modelId="{D0C5463D-EC23-4069-BD1D-D882828B344D}" type="presOf" srcId="{4407E9A5-0B5C-4546-97AB-1E1DF32CB5F6}" destId="{23231E35-EB55-4A95-A31E-EEBBC5D2CFEE}" srcOrd="0" destOrd="0" presId="urn:microsoft.com/office/officeart/2005/8/layout/cycle2"/>
    <dgm:cxn modelId="{11317854-A273-4D7D-8ECD-51B6ACED22B9}" type="presOf" srcId="{A0AD6767-A8A9-4BF9-9526-801FB6B3D0B1}" destId="{CBEB901B-5D7A-4478-95F0-8D82532C0D0D}" srcOrd="0" destOrd="0" presId="urn:microsoft.com/office/officeart/2005/8/layout/cycle2"/>
    <dgm:cxn modelId="{77A0FC76-02CC-4765-ABF2-9EEBE32C5F6E}" type="presOf" srcId="{5ECF2390-0012-4A40-A615-201FFFEF3F54}" destId="{D475971C-B2E6-4CA1-BCE3-43A400D33A7D}" srcOrd="1" destOrd="0" presId="urn:microsoft.com/office/officeart/2005/8/layout/cycle2"/>
    <dgm:cxn modelId="{8460A459-8A9B-4CCF-839F-28ED2526BDA7}" srcId="{A0AD6767-A8A9-4BF9-9526-801FB6B3D0B1}" destId="{DFE8CBBB-0C2F-446A-836F-1A466A07EAC6}" srcOrd="1" destOrd="0" parTransId="{9C7CE331-37D3-494B-B4FD-8A730CD56A1D}" sibTransId="{5ECF2390-0012-4A40-A615-201FFFEF3F54}"/>
    <dgm:cxn modelId="{F61684A7-5305-475B-99B6-E3E2EAD51337}" type="presOf" srcId="{5ECF2390-0012-4A40-A615-201FFFEF3F54}" destId="{F1E80FBB-1837-4844-A781-AE989B6C5539}" srcOrd="0" destOrd="0" presId="urn:microsoft.com/office/officeart/2005/8/layout/cycle2"/>
    <dgm:cxn modelId="{B9202C9A-9450-450D-9D56-EC92649C46F8}" type="presParOf" srcId="{CBEB901B-5D7A-4478-95F0-8D82532C0D0D}" destId="{23231E35-EB55-4A95-A31E-EEBBC5D2CFEE}" srcOrd="0" destOrd="0" presId="urn:microsoft.com/office/officeart/2005/8/layout/cycle2"/>
    <dgm:cxn modelId="{77397578-8036-41C0-B4EF-5D394A2A79C7}" type="presParOf" srcId="{CBEB901B-5D7A-4478-95F0-8D82532C0D0D}" destId="{531DDDF7-9C2E-46B7-8A13-371A397222E3}" srcOrd="1" destOrd="0" presId="urn:microsoft.com/office/officeart/2005/8/layout/cycle2"/>
    <dgm:cxn modelId="{F86A2415-DF8A-42A4-8439-F0F625A894D7}" type="presParOf" srcId="{531DDDF7-9C2E-46B7-8A13-371A397222E3}" destId="{9B2C4B9F-5A27-448C-8702-3C64B1B9842D}" srcOrd="0" destOrd="0" presId="urn:microsoft.com/office/officeart/2005/8/layout/cycle2"/>
    <dgm:cxn modelId="{63577B71-52A6-481C-9079-8EE0094094A7}" type="presParOf" srcId="{CBEB901B-5D7A-4478-95F0-8D82532C0D0D}" destId="{4CB207D9-38BA-443B-9DB8-EEDAE594FDCC}" srcOrd="2" destOrd="0" presId="urn:microsoft.com/office/officeart/2005/8/layout/cycle2"/>
    <dgm:cxn modelId="{41359F3C-2879-4F59-B6E8-2161929AA8BF}" type="presParOf" srcId="{CBEB901B-5D7A-4478-95F0-8D82532C0D0D}" destId="{F1E80FBB-1837-4844-A781-AE989B6C5539}" srcOrd="3" destOrd="0" presId="urn:microsoft.com/office/officeart/2005/8/layout/cycle2"/>
    <dgm:cxn modelId="{BC8730F8-C1DA-4188-95DF-8AAA91AA8601}" type="presParOf" srcId="{F1E80FBB-1837-4844-A781-AE989B6C5539}" destId="{D475971C-B2E6-4CA1-BCE3-43A400D33A7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31E35-EB55-4A95-A31E-EEBBC5D2CFEE}">
      <dsp:nvSpPr>
        <dsp:cNvPr id="0" name=""/>
        <dsp:cNvSpPr/>
      </dsp:nvSpPr>
      <dsp:spPr>
        <a:xfrm>
          <a:off x="1427383" y="1637698"/>
          <a:ext cx="925929" cy="902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모델링 및 훈련</a:t>
          </a:r>
        </a:p>
      </dsp:txBody>
      <dsp:txXfrm>
        <a:off x="1562982" y="1769919"/>
        <a:ext cx="654731" cy="638417"/>
      </dsp:txXfrm>
    </dsp:sp>
    <dsp:sp modelId="{531DDDF7-9C2E-46B7-8A13-371A397222E3}">
      <dsp:nvSpPr>
        <dsp:cNvPr id="0" name=""/>
        <dsp:cNvSpPr/>
      </dsp:nvSpPr>
      <dsp:spPr>
        <a:xfrm rot="5286948">
          <a:off x="1893103" y="2630875"/>
          <a:ext cx="969410" cy="5585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974129" y="2658847"/>
        <a:ext cx="801849" cy="335122"/>
      </dsp:txXfrm>
    </dsp:sp>
    <dsp:sp modelId="{4CB207D9-38BA-443B-9DB8-EEDAE594FDCC}">
      <dsp:nvSpPr>
        <dsp:cNvPr id="0" name=""/>
        <dsp:cNvSpPr/>
      </dsp:nvSpPr>
      <dsp:spPr>
        <a:xfrm>
          <a:off x="1391778" y="3295987"/>
          <a:ext cx="1018637" cy="10296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평가</a:t>
          </a:r>
        </a:p>
      </dsp:txBody>
      <dsp:txXfrm>
        <a:off x="1540954" y="3446775"/>
        <a:ext cx="720285" cy="728067"/>
      </dsp:txXfrm>
    </dsp:sp>
    <dsp:sp modelId="{F1E80FBB-1837-4844-A781-AE989B6C5539}">
      <dsp:nvSpPr>
        <dsp:cNvPr id="0" name=""/>
        <dsp:cNvSpPr/>
      </dsp:nvSpPr>
      <dsp:spPr>
        <a:xfrm rot="16376133">
          <a:off x="1064706" y="2603642"/>
          <a:ext cx="900155" cy="5585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144196" y="2799020"/>
        <a:ext cx="732594" cy="33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B122C-3A62-48B6-BB21-3D34A13733C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EAA1-74E5-4B16-B98C-A763028B74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EAA1-74E5-4B16-B98C-A763028B74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1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7B517-3BC4-4800-860A-6E655F0BE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5176-63CB-4F55-8C08-9D96639CF0E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A9B32-F429-4D06-98C3-251B2A4E6FB8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93F791C0-6DE9-413F-9500-EB3EF0481C70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A5182583-D7D7-4D26-B5A8-FD2942F8331A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39631B33-0973-40C6-A266-FF1E10AAF6E1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83EAFE2F-622C-46FF-856B-D824C18897E6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>
              <a:extLst>
                <a:ext uri="{FF2B5EF4-FFF2-40B4-BE49-F238E27FC236}">
                  <a16:creationId xmlns:a16="http://schemas.microsoft.com/office/drawing/2014/main" id="{2D8BE6B3-2810-4A51-8905-4706DFD759EF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DBCA3341-A8BF-4F99-ACF6-4F1AAA1D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1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1EBE771-7EBE-4CEF-BEA0-28A9146A6B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</a:t>
            </a:r>
            <a:endParaRPr lang="en-US" dirty="0"/>
          </a:p>
        </p:txBody>
      </p:sp>
      <p:sp>
        <p:nvSpPr>
          <p:cNvPr id="19" name="Date Placeholder 19">
            <a:extLst>
              <a:ext uri="{FF2B5EF4-FFF2-40B4-BE49-F238E27FC236}">
                <a16:creationId xmlns:a16="http://schemas.microsoft.com/office/drawing/2014/main" id="{AD723B13-2564-4795-A36D-835AA5D5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anchor="ctr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2018.0.0</a:t>
            </a:r>
          </a:p>
        </p:txBody>
      </p:sp>
      <p:sp>
        <p:nvSpPr>
          <p:cNvPr id="20" name="Footer Placeholder 20">
            <a:extLst>
              <a:ext uri="{FF2B5EF4-FFF2-40B4-BE49-F238E27FC236}">
                <a16:creationId xmlns:a16="http://schemas.microsoft.com/office/drawing/2014/main" id="{81445564-1B76-416C-B41B-CF3848CD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3D54F43F-D578-4693-9408-6E5967B3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018259-2062-4256-85E0-291CCB4193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261908-A72F-4603-A7E4-265C16C9B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5605"/>
            <a:ext cx="3572566" cy="3231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9FFB17-A520-4F92-B592-4425C1316D2A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810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B15D7-CACE-47A9-9C16-8AC5461C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4B7257-8D8F-410C-A258-300D70CC5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F92680-5D30-4C05-8F8D-672A0191D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9C09A-1DDE-4FED-BD9A-FB76DA23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4268D-6158-4E64-B675-5680A56B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0C648-778A-40C3-98E1-E7145EFE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3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8B05B-B665-48A7-A7E7-68836B6C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7DECE-3573-41E1-A2A2-FC58084F1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5D7B7-504D-4D66-9C74-B328BE44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5A0FBA-3924-42F3-BDF5-550E539E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816D-B1E6-4934-8C08-4C6ADA25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1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759368-4555-4244-A501-F687F648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9633C-A70E-4042-A24D-2E1B3F45B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6D346-DCBC-4156-A146-5D294767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3E500-43E8-404B-9A21-CACF52D7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59CEC-0E23-4624-BDC6-FA1E81A0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B4A086-A674-45AC-92F3-EC1BCA5BD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3176"/>
            <a:ext cx="12192000" cy="6861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B0670E-BAA7-4B20-847E-5D401F3FE2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43" y="365148"/>
            <a:ext cx="4718713" cy="1322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F96CC8-307D-4992-9D0B-DF763A2FB4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60DDAF3-908D-45BD-ACF5-831057BABFBC}"/>
              </a:ext>
            </a:extLst>
          </p:cNvPr>
          <p:cNvGrpSpPr/>
          <p:nvPr userDrawn="1"/>
        </p:nvGrpSpPr>
        <p:grpSpPr>
          <a:xfrm flipV="1">
            <a:off x="0" y="251133"/>
            <a:ext cx="12192000" cy="294966"/>
            <a:chOff x="0" y="648462"/>
            <a:chExt cx="12192000" cy="294966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1007E5E-224D-4988-AA89-F7D3F630D8EA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FEDB552D-ED2C-420E-82B1-979241F51D27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528795-45D5-4B9F-8C88-25C0C294B9C9}"/>
              </a:ext>
            </a:extLst>
          </p:cNvPr>
          <p:cNvGrpSpPr/>
          <p:nvPr userDrawn="1"/>
        </p:nvGrpSpPr>
        <p:grpSpPr>
          <a:xfrm>
            <a:off x="-7254" y="1483037"/>
            <a:ext cx="12192000" cy="294966"/>
            <a:chOff x="0" y="648462"/>
            <a:chExt cx="12192000" cy="294966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83C39205-810B-40F5-AD8F-48CBA523D7A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5F65F33-537B-413A-8F22-FC5B185C4995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1214D38-32A1-4070-B351-87A67DCB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357" y="1825625"/>
            <a:ext cx="7275286" cy="4351338"/>
          </a:xfrm>
        </p:spPr>
        <p:txBody>
          <a:bodyPr>
            <a:normAutofit/>
          </a:bodyPr>
          <a:lstStyle>
            <a:lvl1pPr marL="9144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1pPr>
            <a:lvl2pPr marL="13716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2pPr>
            <a:lvl3pPr marL="18288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3pPr>
            <a:lvl4pPr marL="22860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4pPr>
            <a:lvl5pPr marL="27432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8F4C67-DC07-4F9D-BFD0-D288716D95CC}"/>
              </a:ext>
            </a:extLst>
          </p:cNvPr>
          <p:cNvGrpSpPr/>
          <p:nvPr userDrawn="1"/>
        </p:nvGrpSpPr>
        <p:grpSpPr>
          <a:xfrm>
            <a:off x="-3011" y="6469664"/>
            <a:ext cx="4273222" cy="294966"/>
            <a:chOff x="0" y="648462"/>
            <a:chExt cx="12192000" cy="294966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FB5D7A2F-E251-4565-B077-2B6ABEC2792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677867DC-1B97-4FB8-8D00-8E8A3F301664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D5F262-3386-4BCA-B8A7-7FA8FA0E3189}"/>
              </a:ext>
            </a:extLst>
          </p:cNvPr>
          <p:cNvGrpSpPr/>
          <p:nvPr userDrawn="1"/>
        </p:nvGrpSpPr>
        <p:grpSpPr>
          <a:xfrm>
            <a:off x="7926905" y="6469664"/>
            <a:ext cx="2412123" cy="294966"/>
            <a:chOff x="0" y="648462"/>
            <a:chExt cx="12192000" cy="294966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62BC9E6-ED7E-4504-88F4-2C645BD6FCF5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B31A9721-DF96-442F-8D49-A2A72AA1B8C2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592C847-F59C-4679-B504-9E6E3651BB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4BA2A2-07A6-48D9-8778-9E28B0396774}"/>
              </a:ext>
            </a:extLst>
          </p:cNvPr>
          <p:cNvSpPr/>
          <p:nvPr userDrawn="1"/>
        </p:nvSpPr>
        <p:spPr>
          <a:xfrm>
            <a:off x="4598063" y="6374514"/>
            <a:ext cx="3432203" cy="312959"/>
          </a:xfrm>
          <a:prstGeom prst="rect">
            <a:avLst/>
          </a:prstGeom>
          <a:solidFill>
            <a:srgbClr val="015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375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1D9CC-CA2A-484A-848A-EE77E939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AA58C-F58C-47E5-9C2A-0F56A503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736657-9620-44F1-BB69-2A2729FE23ED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 SNU Growth Hackers all rights reserved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7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0251D5-A767-437F-8288-A00407F2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43914-E986-46D8-8C7E-63699E513C52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19BBC-6C83-4F69-9B7F-BA6474CDB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6108226"/>
            <a:ext cx="2090057" cy="749774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F354D00-5E88-4459-BEE2-6AEF3F7B25A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27EA76-11BC-4F3F-952E-654BDFAB097A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2FBFA6EF-36ED-4ABF-9FD7-2F51AA889F08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0D1E52D2-EE19-4A04-8378-0F329594A865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5" name="Straight Connector 16">
              <a:extLst>
                <a:ext uri="{FF2B5EF4-FFF2-40B4-BE49-F238E27FC236}">
                  <a16:creationId xmlns:a16="http://schemas.microsoft.com/office/drawing/2014/main" id="{07F21213-FDB7-4DB1-9347-278FC62BFC25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">
              <a:extLst>
                <a:ext uri="{FF2B5EF4-FFF2-40B4-BE49-F238E27FC236}">
                  <a16:creationId xmlns:a16="http://schemas.microsoft.com/office/drawing/2014/main" id="{3491B1B1-AAC2-4557-A195-10CBBC46850B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8">
              <a:extLst>
                <a:ext uri="{FF2B5EF4-FFF2-40B4-BE49-F238E27FC236}">
                  <a16:creationId xmlns:a16="http://schemas.microsoft.com/office/drawing/2014/main" id="{1C702705-6B2A-4F97-9E58-8DB49FF63AD5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7F403B3-F231-40BD-ACC8-6732CB865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5BD201-A145-4744-9F67-C0B48DBBD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7FBD6B7-C31D-4095-A642-0B9DD475431A}"/>
              </a:ext>
            </a:extLst>
          </p:cNvPr>
          <p:cNvSpPr txBox="1">
            <a:spLocks/>
          </p:cNvSpPr>
          <p:nvPr userDrawn="1"/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A51639-B2D6-4652-B8C3-1B4C224A7BAF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96A2E2B1-E5F1-4397-9ED7-0AC22603E2ED}"/>
              </a:ext>
            </a:extLst>
          </p:cNvPr>
          <p:cNvSpPr txBox="1">
            <a:spLocks/>
          </p:cNvSpPr>
          <p:nvPr userDrawn="1"/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D711EA-D916-4664-A403-1E35C915D8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217446-D974-4A07-BD19-44EA2CCFAB47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rgbClr val="3E6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2019. SNU Growth Hackers all rights reserved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6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7D32E-B092-42F3-998C-FA27A99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7C61E-A826-4E4F-B722-99DD4010A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A3AF3-07DF-49D5-A2DA-4D0A0BF06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190125-3D25-472F-96D6-5A1E934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4900E-8AE5-46EA-A702-E0B3A749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51916-AB28-4914-8823-154A909E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5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3A7B-01F9-49DE-94A6-ABD55B08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634FE-8E0A-43FA-9033-BED6B44E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394E86-FB03-4BD2-AB15-595349DC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726173-E8A0-4CC7-8DC9-EF0A2324B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4BCB41-2C43-48EB-93E8-3782A37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9B5459-F2D8-4367-ACC6-568C5555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876A5F-CD25-41C5-9D34-85905EDC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A17017-27D9-4E42-AE6E-B2707E37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7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99FF3-5471-44D0-9050-3A036343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36F96-1A7F-449C-91AE-08604A9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844D5C-77CE-48B3-851E-565F1945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2EDE41-536F-4041-A7E1-BBBB66DD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BC5941-8623-4188-BEEC-8ED622A1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49CC92-1237-4D17-905B-87C899AC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CE5F7-A2E9-4E9E-B53E-8FC5EBCB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60EC-9ABB-49EE-9ACB-331E1C2A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B1DA9-AEC1-4F20-A996-5762327C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768CE-F672-427E-9249-1C51CE47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B3004-6401-4DC3-9FCE-6D762BE8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570FE0-3A2F-4DFB-94B3-C8D3BA61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0347E-C626-4C2D-99C9-CF0F1A83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1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2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6A26E4-8D7C-4EF6-B4E2-970570A1160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85078"/>
            <a:ext cx="3572566" cy="329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8DC81-668A-4A15-A8E2-9EABF6E1E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3176"/>
            <a:ext cx="12192000" cy="1693864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6C4024-839A-45DE-AAA0-AB8A07B1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5"/>
            <a:ext cx="1093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A6614-60C1-4616-941A-7CCB7821E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CB2D5D-500A-411C-81AC-534CD783EBD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14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2182E71-6801-448C-AD57-BE69E011F330}"/>
              </a:ext>
            </a:extLst>
          </p:cNvPr>
          <p:cNvSpPr/>
          <p:nvPr userDrawn="1"/>
        </p:nvSpPr>
        <p:spPr>
          <a:xfrm>
            <a:off x="4610763" y="6388561"/>
            <a:ext cx="3432203" cy="31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2019. SNU Growth Hackers all rights reserved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8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m3x8rAHZbSaaiJq7" TargetMode="External"/><Relationship Id="rId2" Type="http://schemas.openxmlformats.org/officeDocument/2006/relationships/hyperlink" Target="https://docs.google.com/spreadsheets/d/1FzrlpB73UB9726uqh8XhX1MOtPUNu0_6iIBJvRPRSmo/edit?usp=sharing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1947" TargetMode="External"/><Relationship Id="rId2" Type="http://schemas.openxmlformats.org/officeDocument/2006/relationships/hyperlink" Target="https://terms.naver.com/entry.nhn?docId=3612019&amp;cid=58598&amp;categoryId=5931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ykimos.github.io/2017/03/25/Fit_Talk/" TargetMode="External"/><Relationship Id="rId5" Type="http://schemas.openxmlformats.org/officeDocument/2006/relationships/hyperlink" Target="https://keras.io/examples/mnist_cnn/" TargetMode="External"/><Relationship Id="rId4" Type="http://schemas.openxmlformats.org/officeDocument/2006/relationships/hyperlink" Target="http://yangjaehub.com/newsinfo/%ed%95%99%ec%83%9d%ea%b8%b0%ec%9e%90%eb%8b%a8/?mod=document&amp;uid=3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C1F7F-2C00-400A-A844-C2A519E3E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 to </a:t>
            </a:r>
            <a:br>
              <a:rPr lang="en-US" altLang="ko-KR" dirty="0"/>
            </a:br>
            <a:r>
              <a:rPr lang="en-US" altLang="ko-KR" dirty="0"/>
              <a:t>deep </a:t>
            </a:r>
            <a:r>
              <a:rPr lang="en-US" altLang="ko-KR" dirty="0" err="1"/>
              <a:t>learing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6EB1CE-F721-4261-B2C7-F8EEC8066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권기남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29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3D3D4-42C5-44B5-AB0D-BBB68BD5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5"/>
            <a:ext cx="11350172" cy="1325563"/>
          </a:xfrm>
        </p:spPr>
        <p:txBody>
          <a:bodyPr/>
          <a:lstStyle/>
          <a:p>
            <a:r>
              <a:rPr lang="ko-KR" altLang="en-US" dirty="0"/>
              <a:t>비즈니스 적용과 제약조건 </a:t>
            </a:r>
            <a:r>
              <a:rPr lang="en-US" altLang="ko-KR" dirty="0"/>
              <a:t>– </a:t>
            </a:r>
            <a:r>
              <a:rPr lang="ko-KR" altLang="en-US" dirty="0"/>
              <a:t>데이터의 제약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CD3DA-0211-467E-A9C0-CA928D317F0C}"/>
              </a:ext>
            </a:extLst>
          </p:cNvPr>
          <p:cNvSpPr txBox="1"/>
          <p:nvPr/>
        </p:nvSpPr>
        <p:spPr>
          <a:xfrm>
            <a:off x="390525" y="2124075"/>
            <a:ext cx="7067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추천모델 제작</a:t>
            </a:r>
            <a:r>
              <a:rPr lang="en-US" altLang="ko-KR" sz="2400" dirty="0"/>
              <a:t>: MAU 20</a:t>
            </a:r>
            <a:r>
              <a:rPr lang="ko-KR" altLang="en-US" sz="2400" dirty="0"/>
              <a:t>만</a:t>
            </a:r>
            <a:r>
              <a:rPr lang="en-US" altLang="ko-KR" sz="2400" dirty="0"/>
              <a:t>, </a:t>
            </a:r>
            <a:r>
              <a:rPr lang="ko-KR" altLang="en-US" sz="2400" dirty="0"/>
              <a:t>다운로드 </a:t>
            </a:r>
            <a:r>
              <a:rPr lang="en-US" altLang="ko-KR" sz="2400" dirty="0"/>
              <a:t>100</a:t>
            </a:r>
            <a:r>
              <a:rPr lang="ko-KR" altLang="en-US" sz="2400" dirty="0"/>
              <a:t>만</a:t>
            </a:r>
            <a:endParaRPr lang="en-US" altLang="ko-KR" sz="2400" dirty="0"/>
          </a:p>
          <a:p>
            <a:r>
              <a:rPr lang="ko-KR" altLang="en-US" sz="2400" dirty="0"/>
              <a:t>광고모델 제작</a:t>
            </a:r>
            <a:r>
              <a:rPr lang="en-US" altLang="ko-KR" sz="2400" dirty="0"/>
              <a:t>: MAU 200</a:t>
            </a:r>
            <a:r>
              <a:rPr lang="ko-KR" altLang="en-US" sz="2400" dirty="0"/>
              <a:t>만</a:t>
            </a:r>
            <a:r>
              <a:rPr lang="en-US" altLang="ko-KR" sz="2400" dirty="0"/>
              <a:t>, </a:t>
            </a:r>
            <a:r>
              <a:rPr lang="ko-KR" altLang="en-US" sz="2400" dirty="0"/>
              <a:t>다운로드 </a:t>
            </a:r>
            <a:r>
              <a:rPr lang="en-US" altLang="ko-KR" sz="2400" dirty="0"/>
              <a:t>1000</a:t>
            </a:r>
            <a:r>
              <a:rPr lang="ko-KR" altLang="en-US" sz="2400" dirty="0"/>
              <a:t>만</a:t>
            </a:r>
            <a:endParaRPr lang="en-US" altLang="ko-KR" sz="2400" dirty="0"/>
          </a:p>
          <a:p>
            <a:r>
              <a:rPr lang="ko-KR" altLang="en-US" sz="2400" dirty="0"/>
              <a:t>유저 프로파일링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유저별</a:t>
            </a:r>
            <a:r>
              <a:rPr lang="ko-KR" altLang="en-US" sz="2400" dirty="0"/>
              <a:t> 수십</a:t>
            </a:r>
            <a:r>
              <a:rPr lang="en-US" altLang="ko-KR" sz="2400" dirty="0"/>
              <a:t>/ </a:t>
            </a:r>
            <a:r>
              <a:rPr lang="ko-KR" altLang="en-US" sz="2400" dirty="0"/>
              <a:t>수백 사용 기록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대부분 데이터는 모으는데 </a:t>
            </a:r>
            <a:r>
              <a:rPr lang="en-US" altLang="ko-KR" sz="2400" dirty="0"/>
              <a:t>2</a:t>
            </a:r>
            <a:r>
              <a:rPr lang="ko-KR" altLang="en-US" sz="2400" dirty="0"/>
              <a:t>년이 걸린다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가능 회사</a:t>
            </a:r>
            <a:r>
              <a:rPr lang="en-US" altLang="ko-KR" sz="2400" dirty="0"/>
              <a:t>: </a:t>
            </a:r>
            <a:r>
              <a:rPr lang="ko-KR" altLang="en-US" sz="2400" dirty="0"/>
              <a:t>커머스</a:t>
            </a:r>
            <a:r>
              <a:rPr lang="en-US" altLang="ko-KR" sz="2400" dirty="0"/>
              <a:t>, </a:t>
            </a:r>
            <a:r>
              <a:rPr lang="ko-KR" altLang="en-US" sz="2400" dirty="0"/>
              <a:t>광고회사 포털</a:t>
            </a:r>
            <a:r>
              <a:rPr lang="en-US" altLang="ko-KR" sz="2400" dirty="0"/>
              <a:t>, </a:t>
            </a:r>
            <a:r>
              <a:rPr lang="ko-KR" altLang="en-US" sz="2400" dirty="0"/>
              <a:t>게임</a:t>
            </a:r>
          </a:p>
        </p:txBody>
      </p:sp>
      <p:pic>
        <p:nvPicPr>
          <p:cNvPr id="6" name="Picture 2" descr="deep learning에 대한 이미지 검색결과">
            <a:extLst>
              <a:ext uri="{FF2B5EF4-FFF2-40B4-BE49-F238E27FC236}">
                <a16:creationId xmlns:a16="http://schemas.microsoft.com/office/drawing/2014/main" id="{12094461-F9B0-4F03-8B4B-E52764E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1861364"/>
            <a:ext cx="4905375" cy="3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8925C-BB69-4C66-A674-A7AE13331EA0}"/>
              </a:ext>
            </a:extLst>
          </p:cNvPr>
          <p:cNvSpPr txBox="1"/>
          <p:nvPr/>
        </p:nvSpPr>
        <p:spPr>
          <a:xfrm>
            <a:off x="7419974" y="5387905"/>
            <a:ext cx="463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부족할 시 충분히 학습되지 않고 모델이 만들어진다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C82133-D79C-4A3E-8FD7-2CFFD96EC630}"/>
              </a:ext>
            </a:extLst>
          </p:cNvPr>
          <p:cNvCxnSpPr/>
          <p:nvPr/>
        </p:nvCxnSpPr>
        <p:spPr>
          <a:xfrm>
            <a:off x="7239000" y="2095500"/>
            <a:ext cx="0" cy="41814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8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F6C9B-2FD0-43F3-A721-F208FD3F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비즈니스 적용과 제약조건 </a:t>
            </a:r>
            <a:r>
              <a:rPr lang="en-US" altLang="ko-KR" dirty="0"/>
              <a:t>– </a:t>
            </a:r>
            <a:r>
              <a:rPr lang="ko-KR" altLang="en-US" dirty="0"/>
              <a:t>블랙박스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C9CB46-F676-4300-A29A-919E9BBD5C43}"/>
              </a:ext>
            </a:extLst>
          </p:cNvPr>
          <p:cNvGrpSpPr/>
          <p:nvPr/>
        </p:nvGrpSpPr>
        <p:grpSpPr>
          <a:xfrm>
            <a:off x="952500" y="1795463"/>
            <a:ext cx="10149903" cy="3290887"/>
            <a:chOff x="540395" y="2143125"/>
            <a:chExt cx="10149903" cy="4149725"/>
          </a:xfrm>
        </p:grpSpPr>
        <p:pic>
          <p:nvPicPr>
            <p:cNvPr id="4" name="Picture 2" descr="neural network에 대한 이미지 검색결과">
              <a:extLst>
                <a:ext uri="{FF2B5EF4-FFF2-40B4-BE49-F238E27FC236}">
                  <a16:creationId xmlns:a16="http://schemas.microsoft.com/office/drawing/2014/main" id="{93060AAA-0063-428B-AB3C-77B4CD8F3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95" y="2324100"/>
              <a:ext cx="3977703" cy="39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neural network에 대한 이미지 검색결과">
              <a:extLst>
                <a:ext uri="{FF2B5EF4-FFF2-40B4-BE49-F238E27FC236}">
                  <a16:creationId xmlns:a16="http://schemas.microsoft.com/office/drawing/2014/main" id="{98922840-A96F-4D40-B313-AFECA55F0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595" y="2143125"/>
              <a:ext cx="3977703" cy="396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B4A23B1D-74BA-49D2-AE91-40A955327D20}"/>
                </a:ext>
              </a:extLst>
            </p:cNvPr>
            <p:cNvSpPr/>
            <p:nvPr/>
          </p:nvSpPr>
          <p:spPr>
            <a:xfrm>
              <a:off x="4900971" y="3841750"/>
              <a:ext cx="142875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77CBBA0-7844-446A-B4CF-7B2A80CAFFC3}"/>
                </a:ext>
              </a:extLst>
            </p:cNvPr>
            <p:cNvSpPr/>
            <p:nvPr/>
          </p:nvSpPr>
          <p:spPr>
            <a:xfrm>
              <a:off x="7858125" y="2838450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0FF870-E048-40C4-836E-59DA4B1400A2}"/>
                </a:ext>
              </a:extLst>
            </p:cNvPr>
            <p:cNvSpPr/>
            <p:nvPr/>
          </p:nvSpPr>
          <p:spPr>
            <a:xfrm>
              <a:off x="7858124" y="3395662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852C4FC-137A-4771-909B-9523015129A5}"/>
                </a:ext>
              </a:extLst>
            </p:cNvPr>
            <p:cNvSpPr/>
            <p:nvPr/>
          </p:nvSpPr>
          <p:spPr>
            <a:xfrm>
              <a:off x="7858124" y="4010818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884DD02-B70E-4F72-93E4-42C5ACB1B4F4}"/>
                </a:ext>
              </a:extLst>
            </p:cNvPr>
            <p:cNvSpPr/>
            <p:nvPr/>
          </p:nvSpPr>
          <p:spPr>
            <a:xfrm>
              <a:off x="7858123" y="4625974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17BD1F-3150-4EC3-B112-D54BDCFB8DB1}"/>
                </a:ext>
              </a:extLst>
            </p:cNvPr>
            <p:cNvSpPr/>
            <p:nvPr/>
          </p:nvSpPr>
          <p:spPr>
            <a:xfrm>
              <a:off x="9274211" y="2850356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9168513-324A-4E25-A4BC-ACE7D1DEA996}"/>
                </a:ext>
              </a:extLst>
            </p:cNvPr>
            <p:cNvSpPr/>
            <p:nvPr/>
          </p:nvSpPr>
          <p:spPr>
            <a:xfrm>
              <a:off x="9324975" y="3429000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6C9C44F-46DC-4824-803B-2665DADCAF9B}"/>
                </a:ext>
              </a:extLst>
            </p:cNvPr>
            <p:cNvSpPr/>
            <p:nvPr/>
          </p:nvSpPr>
          <p:spPr>
            <a:xfrm>
              <a:off x="9324973" y="3995737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010EDFC-1B12-4215-A19A-C53B16C87FF6}"/>
                </a:ext>
              </a:extLst>
            </p:cNvPr>
            <p:cNvSpPr/>
            <p:nvPr/>
          </p:nvSpPr>
          <p:spPr>
            <a:xfrm>
              <a:off x="9315447" y="4606131"/>
              <a:ext cx="409575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23E81-7B24-40AD-934B-DF954976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비즈니스 적용과 제약조건 </a:t>
            </a:r>
            <a:r>
              <a:rPr lang="en-US" altLang="ko-KR" dirty="0"/>
              <a:t>– </a:t>
            </a:r>
            <a:r>
              <a:rPr lang="ko-KR" altLang="en-US" dirty="0"/>
              <a:t>블랙박스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93310-B432-4C72-AAE5-211C1BC432A6}"/>
              </a:ext>
            </a:extLst>
          </p:cNvPr>
          <p:cNvSpPr txBox="1"/>
          <p:nvPr/>
        </p:nvSpPr>
        <p:spPr>
          <a:xfrm>
            <a:off x="743857" y="2359255"/>
            <a:ext cx="1060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다양한 </a:t>
            </a:r>
            <a:r>
              <a:rPr lang="en-US" altLang="ko-KR" sz="2400" dirty="0"/>
              <a:t>node</a:t>
            </a:r>
            <a:r>
              <a:rPr lang="ko-KR" altLang="en-US" sz="2400" dirty="0"/>
              <a:t>와 </a:t>
            </a:r>
            <a:r>
              <a:rPr lang="en-US" altLang="ko-KR" sz="2400" dirty="0"/>
              <a:t>layer</a:t>
            </a:r>
            <a:r>
              <a:rPr lang="ko-KR" altLang="en-US" sz="2400" dirty="0"/>
              <a:t>의 복잡한 관계로 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머신러닝</a:t>
            </a:r>
            <a:r>
              <a:rPr lang="en-US" altLang="ko-KR" sz="2400" dirty="0"/>
              <a:t>/</a:t>
            </a:r>
            <a:r>
              <a:rPr lang="ko-KR" altLang="en-US" sz="2400" dirty="0"/>
              <a:t>인간이 읽지 못한 현상을 설명한다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= </a:t>
            </a:r>
            <a:r>
              <a:rPr lang="ko-KR" altLang="en-US" sz="2400" dirty="0"/>
              <a:t>인간은 저 많은 </a:t>
            </a:r>
            <a:r>
              <a:rPr lang="en-US" altLang="ko-KR" sz="2400" dirty="0"/>
              <a:t>node</a:t>
            </a:r>
            <a:r>
              <a:rPr lang="ko-KR" altLang="en-US" sz="2400" dirty="0"/>
              <a:t>들의 의미를 이해할 수 없다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= </a:t>
            </a:r>
            <a:r>
              <a:rPr lang="ko-KR" altLang="en-US" sz="2400" dirty="0"/>
              <a:t>현상을 전혀 설명하지 못하고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응용력이 없다</a:t>
            </a:r>
          </a:p>
        </p:txBody>
      </p:sp>
    </p:spTree>
    <p:extLst>
      <p:ext uri="{BB962C8B-B14F-4D97-AF65-F5344CB8AC3E}">
        <p14:creationId xmlns:p14="http://schemas.microsoft.com/office/powerpoint/2010/main" val="2145260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28756-5734-4352-9041-07AA1478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Keywords (</a:t>
            </a:r>
            <a:r>
              <a:rPr lang="ko-KR" altLang="en-US" dirty="0"/>
              <a:t>대부분 </a:t>
            </a:r>
            <a:r>
              <a:rPr lang="en-US" altLang="ko-KR" dirty="0"/>
              <a:t>2</a:t>
            </a:r>
            <a:r>
              <a:rPr lang="ko-KR" altLang="en-US" dirty="0"/>
              <a:t>강에 다룸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10F94-B4AC-46E9-B59C-11C7E543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7532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Convolution</a:t>
            </a:r>
          </a:p>
          <a:p>
            <a:r>
              <a:rPr lang="en-US" altLang="ko-KR" dirty="0"/>
              <a:t>Channel</a:t>
            </a:r>
          </a:p>
          <a:p>
            <a:r>
              <a:rPr lang="en-US" altLang="ko-KR" dirty="0"/>
              <a:t>Kernel/ filter/ stride</a:t>
            </a:r>
          </a:p>
          <a:p>
            <a:endParaRPr lang="en-US" altLang="ko-KR" dirty="0"/>
          </a:p>
          <a:p>
            <a:r>
              <a:rPr lang="en-US" altLang="ko-KR" dirty="0"/>
              <a:t>Batch</a:t>
            </a:r>
          </a:p>
          <a:p>
            <a:r>
              <a:rPr lang="en-US" altLang="ko-KR" dirty="0"/>
              <a:t>Epoch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GPU</a:t>
            </a: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EEF3C53-BF93-4EC8-9CEA-36E066B1927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32220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Padding</a:t>
            </a:r>
          </a:p>
          <a:p>
            <a:r>
              <a:rPr lang="en-US" altLang="ko-KR" dirty="0"/>
              <a:t>Pooling</a:t>
            </a:r>
          </a:p>
          <a:p>
            <a:r>
              <a:rPr lang="en-US" altLang="ko-KR" dirty="0"/>
              <a:t>Dropout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ReLU</a:t>
            </a:r>
            <a:endParaRPr lang="en-US" altLang="ko-KR" dirty="0"/>
          </a:p>
          <a:p>
            <a:r>
              <a:rPr lang="en-US" altLang="ko-KR" dirty="0" err="1"/>
              <a:t>Softmax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15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8CD20-BE45-49DC-B508-C8DC4211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작동원리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979673-70A7-477F-8AD1-F6C31764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27" y="2934356"/>
            <a:ext cx="80010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7FCBF-F44F-48E2-9E2A-069CAE2F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작동원리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D00CC-CAD6-44F7-878E-C5A4CF22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3" y="2752331"/>
            <a:ext cx="4596325" cy="3318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2F108-54BA-444F-80E0-89290513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36" y="2685104"/>
            <a:ext cx="3860112" cy="331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65D53-7DBD-4C97-9838-1D261606C26C}"/>
              </a:ext>
            </a:extLst>
          </p:cNvPr>
          <p:cNvSpPr txBox="1"/>
          <p:nvPr/>
        </p:nvSpPr>
        <p:spPr>
          <a:xfrm>
            <a:off x="906011" y="1929122"/>
            <a:ext cx="7709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Filter map </a:t>
            </a:r>
            <a:r>
              <a:rPr lang="ko-KR" altLang="en-US" sz="3200" dirty="0"/>
              <a:t>이용한 차원 축소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52795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6283B-0ACF-4101-AFB3-AF90BD2E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작동원리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9D19C-7B19-4692-AEC1-39F18AB6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Filter </a:t>
            </a:r>
            <a:r>
              <a:rPr lang="ko-KR" altLang="en-US" dirty="0"/>
              <a:t>씌우며 채널 증가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흑백 </a:t>
            </a:r>
            <a:r>
              <a:rPr lang="en-US" altLang="ko-KR" dirty="0"/>
              <a:t>= 1</a:t>
            </a:r>
            <a:r>
              <a:rPr lang="ko-KR" altLang="en-US" dirty="0"/>
              <a:t>차원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RGB = 3</a:t>
            </a:r>
            <a:r>
              <a:rPr lang="ko-KR" altLang="en-US" dirty="0"/>
              <a:t>차원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역으로</a:t>
            </a:r>
            <a:r>
              <a:rPr lang="en-US" altLang="ko-KR" dirty="0"/>
              <a:t>, RGB</a:t>
            </a:r>
            <a:r>
              <a:rPr lang="ko-KR" altLang="en-US" dirty="0"/>
              <a:t>에 흑백 필터 </a:t>
            </a:r>
            <a:r>
              <a:rPr lang="en-US" altLang="ko-KR" dirty="0"/>
              <a:t>3</a:t>
            </a:r>
            <a:r>
              <a:rPr lang="ko-KR" altLang="en-US" dirty="0"/>
              <a:t>가지를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씌우면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39F3B-9609-41BB-B39B-4FFBD39F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783" y="1854200"/>
            <a:ext cx="5082141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8CD20-BE45-49DC-B508-C8DC4211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작동원리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979673-70A7-477F-8AD1-F6C31764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27" y="2934356"/>
            <a:ext cx="80010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421F55-CE4F-4315-AE3C-E6592C22C4A9}"/>
              </a:ext>
            </a:extLst>
          </p:cNvPr>
          <p:cNvSpPr/>
          <p:nvPr/>
        </p:nvSpPr>
        <p:spPr>
          <a:xfrm>
            <a:off x="1224793" y="2575420"/>
            <a:ext cx="3070370" cy="347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197F1-4BCC-4673-B284-118E6DDA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A819B-899B-4E4B-875A-29CF263F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최대값 추출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9E320-9F2B-4277-96C6-58C45DED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4" y="2160994"/>
            <a:ext cx="5314818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8CD20-BE45-49DC-B508-C8DC4211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작동원리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979673-70A7-477F-8AD1-F6C31764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27" y="2934356"/>
            <a:ext cx="80010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D73205-5DEA-4F1C-96F7-C89056E5C576}"/>
              </a:ext>
            </a:extLst>
          </p:cNvPr>
          <p:cNvSpPr/>
          <p:nvPr/>
        </p:nvSpPr>
        <p:spPr>
          <a:xfrm>
            <a:off x="2768367" y="2801923"/>
            <a:ext cx="2256639" cy="3151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66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3D23D9-6905-402E-A91E-0952F7B41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357" y="1825625"/>
            <a:ext cx="9019268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인공신경망</a:t>
            </a:r>
            <a:endParaRPr lang="en-US" altLang="ko-KR" dirty="0"/>
          </a:p>
          <a:p>
            <a:r>
              <a:rPr lang="en-US" altLang="ko-KR" dirty="0"/>
              <a:t>Vs </a:t>
            </a:r>
            <a:r>
              <a:rPr lang="ko-KR" altLang="en-US" dirty="0" err="1"/>
              <a:t>머신러닝</a:t>
            </a:r>
            <a:endParaRPr lang="en-US" altLang="ko-KR" dirty="0"/>
          </a:p>
          <a:p>
            <a:r>
              <a:rPr lang="ko-KR" altLang="en-US" dirty="0"/>
              <a:t>비즈니스 적용과 제약조건</a:t>
            </a:r>
            <a:endParaRPr lang="en-US" altLang="ko-KR" dirty="0"/>
          </a:p>
          <a:p>
            <a:r>
              <a:rPr lang="ko-KR" altLang="en-US" dirty="0"/>
              <a:t>용어 정리</a:t>
            </a:r>
            <a:endParaRPr lang="en-US" altLang="ko-KR" dirty="0"/>
          </a:p>
          <a:p>
            <a:r>
              <a:rPr lang="en-US" altLang="ko-KR" dirty="0"/>
              <a:t>MNIST </a:t>
            </a:r>
            <a:r>
              <a:rPr lang="ko-KR" altLang="en-US" dirty="0"/>
              <a:t>예시</a:t>
            </a:r>
            <a:endParaRPr lang="en-US" altLang="ko-KR" dirty="0"/>
          </a:p>
          <a:p>
            <a:r>
              <a:rPr lang="en-US" altLang="ko-KR" dirty="0"/>
              <a:t>Quest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49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C757F-6520-4A07-954D-8B007752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86E0C-4987-4809-B4E5-5DE6B64B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Batch – </a:t>
            </a:r>
            <a:r>
              <a:rPr lang="ko-KR" altLang="en-US" dirty="0"/>
              <a:t>데이터를 업데이트 하는 단위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100</a:t>
            </a:r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en-US" altLang="ko-KR" dirty="0"/>
              <a:t> 10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116C4D-9CDE-449A-8860-E623ADEA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38" y="3599273"/>
            <a:ext cx="7930391" cy="28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E92C6-B67E-460B-9C0B-5EA3E0C3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3DFD7-6D72-42EE-91DB-F7179B610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r>
              <a:rPr lang="ko-KR" altLang="en-US" dirty="0"/>
              <a:t>을 반복 학습하는 횟수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시험공부의 </a:t>
            </a:r>
            <a:r>
              <a:rPr lang="en-US" altLang="ko-KR" dirty="0"/>
              <a:t>n</a:t>
            </a:r>
            <a:r>
              <a:rPr lang="ko-KR" altLang="en-US" dirty="0"/>
              <a:t>회독</a:t>
            </a:r>
            <a:endParaRPr lang="en-US" altLang="ko-KR" dirty="0"/>
          </a:p>
          <a:p>
            <a:r>
              <a:rPr lang="ko-KR" altLang="en-US" dirty="0" err="1"/>
              <a:t>과적합</a:t>
            </a:r>
            <a:r>
              <a:rPr lang="ko-KR" altLang="en-US" dirty="0"/>
              <a:t> 주의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plot">
            <a:extLst>
              <a:ext uri="{FF2B5EF4-FFF2-40B4-BE49-F238E27FC236}">
                <a16:creationId xmlns:a16="http://schemas.microsoft.com/office/drawing/2014/main" id="{C9E038FC-E096-49FE-891D-9956DC38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14" y="2044817"/>
            <a:ext cx="5568950" cy="41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0E31F-C48D-4CAA-8EE5-991FCFDF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4EDC9-BE9A-4517-8E30-5B66DCE62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02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6B79F-687F-4082-8C7C-6ABD35E1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9B080-DF8F-4BB4-B2D6-AB084DC7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반바닥</a:t>
            </a:r>
            <a:r>
              <a:rPr lang="ko-KR" altLang="en-US" dirty="0"/>
              <a:t> 이내로 </a:t>
            </a:r>
            <a:r>
              <a:rPr lang="ko-KR" altLang="en-US" dirty="0" err="1"/>
              <a:t>머신러닝</a:t>
            </a:r>
            <a:r>
              <a:rPr lang="en-US" altLang="ko-KR" dirty="0"/>
              <a:t>/ </a:t>
            </a:r>
            <a:r>
              <a:rPr lang="ko-KR" altLang="en-US" dirty="0" err="1"/>
              <a:t>딥러닝을</a:t>
            </a:r>
            <a:r>
              <a:rPr lang="ko-KR" altLang="en-US" dirty="0"/>
              <a:t> 활용한 수익 창출이 가능한 비즈니스 상품을 설명해주세요</a:t>
            </a:r>
            <a:r>
              <a:rPr lang="en-US" altLang="ko-KR" dirty="0"/>
              <a:t>. </a:t>
            </a:r>
            <a:r>
              <a:rPr lang="ko-KR" altLang="en-US" dirty="0"/>
              <a:t>기존 시장에 있는 상품도 좋고 만들어내도 좋습니다</a:t>
            </a:r>
            <a:r>
              <a:rPr lang="en-US" altLang="ko-KR" dirty="0"/>
              <a:t>! </a:t>
            </a:r>
            <a:r>
              <a:rPr lang="ko-KR" altLang="en-US" dirty="0"/>
              <a:t>어떤 인풋이 들어가고</a:t>
            </a:r>
            <a:r>
              <a:rPr lang="en-US" altLang="ko-KR" dirty="0"/>
              <a:t>, </a:t>
            </a:r>
            <a:r>
              <a:rPr lang="ko-KR" altLang="en-US" dirty="0"/>
              <a:t>어떤 아웃풋이 나오는지 설명해주세요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MNIST – </a:t>
            </a:r>
            <a:r>
              <a:rPr lang="ko-KR" altLang="en-US" dirty="0"/>
              <a:t>기존 알고리즘으로 불가능했던 </a:t>
            </a:r>
            <a:r>
              <a:rPr lang="ko-KR" altLang="en-US" dirty="0" err="1"/>
              <a:t>손글씨</a:t>
            </a:r>
            <a:r>
              <a:rPr lang="ko-KR" altLang="en-US" dirty="0"/>
              <a:t> 인식이 가능해짐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B2B</a:t>
            </a:r>
            <a:r>
              <a:rPr lang="ko-KR" altLang="en-US" dirty="0"/>
              <a:t>로 다양한 기업에 판매 가능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인풋 </a:t>
            </a:r>
            <a:r>
              <a:rPr lang="en-US" altLang="ko-KR" dirty="0"/>
              <a:t>= </a:t>
            </a:r>
            <a:r>
              <a:rPr lang="ko-KR" altLang="en-US" dirty="0"/>
              <a:t>필체로 쓰인 숫자</a:t>
            </a:r>
            <a:r>
              <a:rPr lang="en-US" altLang="ko-KR" dirty="0"/>
              <a:t>/</a:t>
            </a:r>
            <a:r>
              <a:rPr lang="ko-KR" altLang="en-US" dirty="0"/>
              <a:t>글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아웃풋 </a:t>
            </a:r>
            <a:r>
              <a:rPr lang="en-US" altLang="ko-KR" dirty="0"/>
              <a:t>= </a:t>
            </a:r>
            <a:r>
              <a:rPr lang="ko-KR" altLang="en-US" dirty="0"/>
              <a:t>디지털 변환된 숫자</a:t>
            </a:r>
            <a:r>
              <a:rPr lang="en-US" altLang="ko-KR" dirty="0"/>
              <a:t>/ </a:t>
            </a:r>
            <a:r>
              <a:rPr lang="ko-KR" altLang="en-US" dirty="0"/>
              <a:t>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2351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F4138-4746-419D-93B3-F7E99435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9C6963-0CCD-4CB5-8F76-B280C030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주제가 겹치지 않게 선착순으로</a:t>
            </a:r>
            <a:r>
              <a:rPr lang="en-US" altLang="ko-KR" dirty="0"/>
              <a:t>! </a:t>
            </a:r>
            <a:r>
              <a:rPr lang="ko-KR" altLang="en-US" dirty="0"/>
              <a:t>상품을 적어주세요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https://docs.google.com/spreadsheets/d/1FzrlpB73UB9726uqh8XhX1MOtPUNu0_6iIBJvRPRSmo/edit?usp=sharing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답변은 여기다가 해주세요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https://forms.gle/Mm3x8rAHZbSaaiJq7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04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B58B3-2D56-4228-B728-CD811FA8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F7087-EAE5-4D83-AE89-5C533745C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https://terms.naver.com/entry.nhn?docId=3612019&amp;cid=58598&amp;categoryId=59316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https://wikidocs.net/31947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4"/>
              </a:rPr>
              <a:t>http://yangjaehub.com/newsinfo/%ed%95%99%ec%83%9d%ea%b8%b0%ec%9e%90%eb%8b%a8/?mod=document&amp;uid=39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DEVGROUND </a:t>
            </a:r>
            <a:r>
              <a:rPr lang="ko-KR" altLang="en-US" dirty="0"/>
              <a:t>강연 </a:t>
            </a:r>
            <a:r>
              <a:rPr lang="en-US" altLang="ko-KR" dirty="0"/>
              <a:t>– </a:t>
            </a:r>
            <a:r>
              <a:rPr lang="ko-KR" altLang="en-US" dirty="0" err="1"/>
              <a:t>보이저엑스</a:t>
            </a:r>
            <a:r>
              <a:rPr lang="ko-KR" altLang="en-US" dirty="0"/>
              <a:t> </a:t>
            </a:r>
            <a:r>
              <a:rPr lang="ko-KR" altLang="en-US" dirty="0" err="1"/>
              <a:t>남세동님의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 err="1"/>
              <a:t>헬로</a:t>
            </a:r>
            <a:r>
              <a:rPr lang="ko-KR" altLang="en-US" dirty="0"/>
              <a:t> 딥러닝“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DEVGROUND </a:t>
            </a:r>
            <a:r>
              <a:rPr lang="ko-KR" altLang="en-US" dirty="0"/>
              <a:t>강연 </a:t>
            </a:r>
            <a:r>
              <a:rPr lang="en-US" altLang="ko-KR" dirty="0"/>
              <a:t>– </a:t>
            </a:r>
            <a:r>
              <a:rPr lang="ko-KR" altLang="en-US" dirty="0"/>
              <a:t>카카오 하용호님의 </a:t>
            </a:r>
            <a:r>
              <a:rPr lang="en-US" altLang="ko-KR" dirty="0"/>
              <a:t>“</a:t>
            </a:r>
            <a:r>
              <a:rPr lang="ko-KR" altLang="en-US" dirty="0"/>
              <a:t>데이터와 </a:t>
            </a:r>
            <a:r>
              <a:rPr lang="ko-KR" altLang="en-US" dirty="0" err="1"/>
              <a:t>머신러닝이</a:t>
            </a:r>
            <a:r>
              <a:rPr lang="ko-KR" altLang="en-US" dirty="0"/>
              <a:t> 만날 때 발생할 수 있는 비극들“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5"/>
              </a:rPr>
              <a:t>https://keras.io/examples/mnist_cnn/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6"/>
              </a:rPr>
              <a:t>https://tykimos.github.io/2017/03/25/Fit_Talk/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69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63514-97F2-4A36-AC13-6A6A728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900CF-7B22-4CC9-BEEB-79490A8B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u="sng" dirty="0"/>
              <a:t>인공신경망</a:t>
            </a:r>
            <a:r>
              <a:rPr lang="ko-KR" altLang="en-US" dirty="0"/>
              <a:t>을 통해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u="sng" dirty="0"/>
              <a:t>방대한 데이터</a:t>
            </a:r>
            <a:r>
              <a:rPr lang="ko-KR" altLang="en-US" dirty="0"/>
              <a:t>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u="sng" dirty="0"/>
              <a:t>학습</a:t>
            </a:r>
            <a:r>
              <a:rPr lang="ko-KR" altLang="en-US" dirty="0"/>
              <a:t>하는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u="sng" dirty="0"/>
              <a:t>블랙박스</a:t>
            </a:r>
            <a:r>
              <a:rPr lang="ko-KR" altLang="en-US" dirty="0"/>
              <a:t>를 생성하는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인간도 인지 못하는 숨겨진 패턴을 찾아내는 것</a:t>
            </a:r>
          </a:p>
        </p:txBody>
      </p:sp>
    </p:spTree>
    <p:extLst>
      <p:ext uri="{BB962C8B-B14F-4D97-AF65-F5344CB8AC3E}">
        <p14:creationId xmlns:p14="http://schemas.microsoft.com/office/powerpoint/2010/main" val="80256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FBD05-CB70-4EF7-9ACB-1D1E896C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B63B0-908F-4F2C-B08E-B1F47F7B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43175" cy="555625"/>
          </a:xfrm>
        </p:spPr>
        <p:txBody>
          <a:bodyPr/>
          <a:lstStyle/>
          <a:p>
            <a:r>
              <a:rPr lang="ko-KR" altLang="en-US" dirty="0"/>
              <a:t>강아지 찾기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dog recognition에 대한 이미지 검색결과">
            <a:extLst>
              <a:ext uri="{FF2B5EF4-FFF2-40B4-BE49-F238E27FC236}">
                <a16:creationId xmlns:a16="http://schemas.microsoft.com/office/drawing/2014/main" id="{7BF6E9CB-91B0-42B2-A4EC-0D4AA1A4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495550"/>
            <a:ext cx="48291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NIST에 대한 이미지 검색결과">
            <a:extLst>
              <a:ext uri="{FF2B5EF4-FFF2-40B4-BE49-F238E27FC236}">
                <a16:creationId xmlns:a16="http://schemas.microsoft.com/office/drawing/2014/main" id="{51871F78-33FB-4D88-A5CD-B3B9955E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5550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63CD99A-171C-40F0-A748-FF4D9CF71FB3}"/>
              </a:ext>
            </a:extLst>
          </p:cNvPr>
          <p:cNvSpPr txBox="1">
            <a:spLocks/>
          </p:cNvSpPr>
          <p:nvPr/>
        </p:nvSpPr>
        <p:spPr>
          <a:xfrm>
            <a:off x="6096000" y="1851025"/>
            <a:ext cx="5553075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 </a:t>
            </a:r>
            <a:r>
              <a:rPr lang="ko-KR" altLang="en-US" dirty="0"/>
              <a:t>숫자인식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74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E757B-665E-436B-968A-8E48FF95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 </a:t>
            </a:r>
            <a:r>
              <a:rPr lang="en-US" altLang="ko-KR" dirty="0"/>
              <a:t>(Neural Network)</a:t>
            </a:r>
            <a:endParaRPr lang="ko-KR" altLang="en-US" dirty="0"/>
          </a:p>
        </p:txBody>
      </p:sp>
      <p:pic>
        <p:nvPicPr>
          <p:cNvPr id="1026" name="Picture 2" descr="neural network에 대한 이미지 검색결과">
            <a:extLst>
              <a:ext uri="{FF2B5EF4-FFF2-40B4-BE49-F238E27FC236}">
                <a16:creationId xmlns:a16="http://schemas.microsoft.com/office/drawing/2014/main" id="{1C8CB5AB-8117-4E05-9842-5361B3F6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1" y="1838325"/>
            <a:ext cx="4464574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E6B114-1ED8-40C4-AF64-75F9096A49C3}"/>
              </a:ext>
            </a:extLst>
          </p:cNvPr>
          <p:cNvSpPr txBox="1"/>
          <p:nvPr/>
        </p:nvSpPr>
        <p:spPr>
          <a:xfrm>
            <a:off x="5876925" y="2136338"/>
            <a:ext cx="5648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사람의 인지방식을 따라한 </a:t>
            </a:r>
            <a:r>
              <a:rPr lang="ko-KR" altLang="en-US" dirty="0" err="1"/>
              <a:t>머신러닝</a:t>
            </a:r>
            <a:r>
              <a:rPr lang="ko-KR" altLang="en-US" dirty="0"/>
              <a:t> 기법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뉴런들의 연계로 복잡한 연산 수행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흐름에 사람은 전혀 관여하지 않는다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숨겨진 값 </a:t>
            </a:r>
            <a:r>
              <a:rPr lang="en-US" altLang="ko-KR" dirty="0"/>
              <a:t>“w” </a:t>
            </a:r>
            <a:r>
              <a:rPr lang="ko-KR" altLang="en-US" dirty="0"/>
              <a:t>를 </a:t>
            </a:r>
            <a:r>
              <a:rPr lang="ko-KR" altLang="en-US" dirty="0" err="1"/>
              <a:t>찾는것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ECD40-074C-44FB-96A4-1A15B026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219575"/>
            <a:ext cx="482917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7279E-7129-4D44-9776-51621CCD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304B5-80BA-4348-B592-0599CFBA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059" y="1736930"/>
            <a:ext cx="3171825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머신러닝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3984CB5-566A-4EA1-8C9D-B927E5E81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28008"/>
              </p:ext>
            </p:extLst>
          </p:nvPr>
        </p:nvGraphicFramePr>
        <p:xfrm>
          <a:off x="1505417" y="885779"/>
          <a:ext cx="4143376" cy="5395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4F61AE-EFB4-416E-9551-833B0CD5828C}"/>
              </a:ext>
            </a:extLst>
          </p:cNvPr>
          <p:cNvSpPr txBox="1"/>
          <p:nvPr/>
        </p:nvSpPr>
        <p:spPr>
          <a:xfrm>
            <a:off x="8253833" y="1703113"/>
            <a:ext cx="1261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딥러닝</a:t>
            </a:r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6" name="Picture 2" descr="neural network에 대한 이미지 검색결과">
            <a:extLst>
              <a:ext uri="{FF2B5EF4-FFF2-40B4-BE49-F238E27FC236}">
                <a16:creationId xmlns:a16="http://schemas.microsoft.com/office/drawing/2014/main" id="{9085A14B-4F4B-4905-B0C8-3CE0D03B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91" y="2232772"/>
            <a:ext cx="3834117" cy="27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DD943-9B61-488B-B5E9-5B67E0B77B12}"/>
              </a:ext>
            </a:extLst>
          </p:cNvPr>
          <p:cNvSpPr txBox="1"/>
          <p:nvPr/>
        </p:nvSpPr>
        <p:spPr>
          <a:xfrm>
            <a:off x="1623559" y="5216299"/>
            <a:ext cx="3696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인간이 기본적으로 가진 지식을 바탕으로 기계의 학습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차원적인 학습의 반복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A30B-5A51-4EBD-8D53-6DE6247AE074}"/>
              </a:ext>
            </a:extLst>
          </p:cNvPr>
          <p:cNvSpPr txBox="1"/>
          <p:nvPr/>
        </p:nvSpPr>
        <p:spPr>
          <a:xfrm>
            <a:off x="7676758" y="5216298"/>
            <a:ext cx="3696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데이터의 특징을 사람이 추출하지 않음</a:t>
            </a:r>
            <a:r>
              <a:rPr lang="en-US" altLang="ko-KR" dirty="0"/>
              <a:t> (</a:t>
            </a:r>
            <a:r>
              <a:rPr lang="ko-KR" altLang="en-US" dirty="0"/>
              <a:t>자체 학습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신경망 구조 사용</a:t>
            </a:r>
            <a:endParaRPr lang="en-US" altLang="ko-KR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108920-32F5-4AA8-8993-94AC9FB80010}"/>
              </a:ext>
            </a:extLst>
          </p:cNvPr>
          <p:cNvCxnSpPr/>
          <p:nvPr/>
        </p:nvCxnSpPr>
        <p:spPr>
          <a:xfrm>
            <a:off x="6312541" y="1873338"/>
            <a:ext cx="0" cy="454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7279E-7129-4D44-9776-51621CCD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304B5-80BA-4348-B592-0599CFBA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1825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머신러닝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F61AE-EFB4-416E-9551-833B0CD5828C}"/>
              </a:ext>
            </a:extLst>
          </p:cNvPr>
          <p:cNvSpPr txBox="1"/>
          <p:nvPr/>
        </p:nvSpPr>
        <p:spPr>
          <a:xfrm>
            <a:off x="7458075" y="1736930"/>
            <a:ext cx="1261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딥러닝</a:t>
            </a:r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C21798-D805-44D4-9CB8-40463BEC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" y="3197225"/>
            <a:ext cx="5263693" cy="1895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63335B-3ACE-42D3-8C4D-95A9B969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95" y="3230562"/>
            <a:ext cx="5008332" cy="189547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2DC09D-A97A-44B6-AD2D-26D7F2F8345C}"/>
              </a:ext>
            </a:extLst>
          </p:cNvPr>
          <p:cNvCxnSpPr/>
          <p:nvPr/>
        </p:nvCxnSpPr>
        <p:spPr>
          <a:xfrm>
            <a:off x="6020707" y="1825625"/>
            <a:ext cx="0" cy="454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47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60681-F514-4F02-A94B-4D0CEA1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3" y="365125"/>
            <a:ext cx="11685361" cy="1325563"/>
          </a:xfrm>
        </p:spPr>
        <p:txBody>
          <a:bodyPr/>
          <a:lstStyle/>
          <a:p>
            <a:r>
              <a:rPr lang="ko-KR" altLang="en-US" dirty="0"/>
              <a:t>비즈니스 적용과 제약조건 </a:t>
            </a:r>
            <a:r>
              <a:rPr lang="en-US" altLang="ko-KR" dirty="0"/>
              <a:t>– </a:t>
            </a:r>
            <a:r>
              <a:rPr lang="ko-KR" altLang="en-US" dirty="0"/>
              <a:t>데이터의 제약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1279EE-AD2E-4CA3-A476-27E30894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5850" cy="57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이미지 데이터</a:t>
            </a:r>
            <a:r>
              <a:rPr lang="en-US" altLang="ko-KR" dirty="0"/>
              <a:t>:</a:t>
            </a:r>
          </a:p>
        </p:txBody>
      </p:sp>
      <p:pic>
        <p:nvPicPr>
          <p:cNvPr id="5124" name="Picture 4" descr="256 pixel에 대한 이미지 검색결과">
            <a:extLst>
              <a:ext uri="{FF2B5EF4-FFF2-40B4-BE49-F238E27FC236}">
                <a16:creationId xmlns:a16="http://schemas.microsoft.com/office/drawing/2014/main" id="{99DC7938-4FDE-450C-9146-0B408E93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3" y="2460625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31EBB-219B-47E5-BC94-8646C12C8927}"/>
              </a:ext>
            </a:extLst>
          </p:cNvPr>
          <p:cNvSpPr/>
          <p:nvPr/>
        </p:nvSpPr>
        <p:spPr>
          <a:xfrm>
            <a:off x="2239433" y="3510537"/>
            <a:ext cx="4895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256 x 256 - 196,608 byte / image</a:t>
            </a:r>
          </a:p>
        </p:txBody>
      </p:sp>
      <p:pic>
        <p:nvPicPr>
          <p:cNvPr id="6146" name="Picture 2" descr="1080p image에 대한 이미지 검색결과">
            <a:extLst>
              <a:ext uri="{FF2B5EF4-FFF2-40B4-BE49-F238E27FC236}">
                <a16:creationId xmlns:a16="http://schemas.microsoft.com/office/drawing/2014/main" id="{84510BA2-E64E-49EE-B4AA-A263BB40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3" y="4064000"/>
            <a:ext cx="3979333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E379E1-ED18-4C11-AA6B-42143C5B4A9A}"/>
              </a:ext>
            </a:extLst>
          </p:cNvPr>
          <p:cNvSpPr/>
          <p:nvPr/>
        </p:nvSpPr>
        <p:spPr>
          <a:xfrm>
            <a:off x="4667248" y="5801576"/>
            <a:ext cx="752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/>
              <a:t>FullHD</a:t>
            </a:r>
            <a:r>
              <a:rPr lang="en-US" altLang="ko-KR" sz="2400" dirty="0"/>
              <a:t> </a:t>
            </a:r>
            <a:r>
              <a:rPr lang="ko-KR" altLang="en-US" sz="2400" dirty="0"/>
              <a:t>기준 </a:t>
            </a:r>
            <a:r>
              <a:rPr lang="en-US" altLang="ko-KR" sz="2400" dirty="0"/>
              <a:t>(1920 x 1080) = 6,220,800 byte / image</a:t>
            </a:r>
          </a:p>
        </p:txBody>
      </p:sp>
    </p:spTree>
    <p:extLst>
      <p:ext uri="{BB962C8B-B14F-4D97-AF65-F5344CB8AC3E}">
        <p14:creationId xmlns:p14="http://schemas.microsoft.com/office/powerpoint/2010/main" val="72924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3C4FE-75B6-4DAD-B1F8-9B30D885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5"/>
            <a:ext cx="11675836" cy="1325563"/>
          </a:xfrm>
        </p:spPr>
        <p:txBody>
          <a:bodyPr/>
          <a:lstStyle/>
          <a:p>
            <a:r>
              <a:rPr lang="ko-KR" altLang="en-US" dirty="0"/>
              <a:t>비즈니스 적용과 제약조건 </a:t>
            </a:r>
            <a:r>
              <a:rPr lang="en-US" altLang="ko-KR" dirty="0"/>
              <a:t>– </a:t>
            </a:r>
            <a:r>
              <a:rPr lang="ko-KR" altLang="en-US" dirty="0"/>
              <a:t>데이터의 제약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407C7-4EF2-44BC-B604-99452EBD2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로그데이터 </a:t>
            </a:r>
            <a:r>
              <a:rPr lang="en-US" altLang="ko-KR" dirty="0"/>
              <a:t>– </a:t>
            </a:r>
            <a:r>
              <a:rPr lang="ko-KR" altLang="en-US" dirty="0"/>
              <a:t>숫자 </a:t>
            </a:r>
            <a:r>
              <a:rPr lang="en-US" altLang="ko-KR" dirty="0"/>
              <a:t>100</a:t>
            </a:r>
            <a:r>
              <a:rPr lang="ko-KR" altLang="en-US" dirty="0"/>
              <a:t>개 </a:t>
            </a:r>
            <a:r>
              <a:rPr lang="en-US" altLang="ko-KR" dirty="0"/>
              <a:t>= 400byte / row</a:t>
            </a:r>
          </a:p>
          <a:p>
            <a:r>
              <a:rPr lang="en-US" altLang="ko-KR" dirty="0"/>
              <a:t>eCommerce</a:t>
            </a:r>
            <a:r>
              <a:rPr lang="ko-KR" altLang="en-US" dirty="0"/>
              <a:t> 로그데이터 </a:t>
            </a:r>
            <a:r>
              <a:rPr lang="en-US" altLang="ko-KR" dirty="0"/>
              <a:t>– 300,000,000 byte / day</a:t>
            </a:r>
          </a:p>
          <a:p>
            <a:endParaRPr lang="ko-KR" altLang="en-US" dirty="0"/>
          </a:p>
        </p:txBody>
      </p:sp>
      <p:pic>
        <p:nvPicPr>
          <p:cNvPr id="7170" name="Picture 2" descr="log data에 대한 이미지 검색결과">
            <a:extLst>
              <a:ext uri="{FF2B5EF4-FFF2-40B4-BE49-F238E27FC236}">
                <a16:creationId xmlns:a16="http://schemas.microsoft.com/office/drawing/2014/main" id="{94ABCFCA-954A-4DAA-A0D8-797E1657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843213"/>
            <a:ext cx="6724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7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24954</TotalTime>
  <Words>590</Words>
  <Application>Microsoft Office PowerPoint</Application>
  <PresentationFormat>와이드스크린</PresentationFormat>
  <Paragraphs>141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Intro to  deep learing</vt:lpstr>
      <vt:lpstr>PowerPoint 프레젠테이션</vt:lpstr>
      <vt:lpstr>딥러닝이란?</vt:lpstr>
      <vt:lpstr>딥러닝 예시</vt:lpstr>
      <vt:lpstr>인공신경망 (Neural Network)</vt:lpstr>
      <vt:lpstr>Vs. 머신러닝</vt:lpstr>
      <vt:lpstr>Vs. 머신러닝</vt:lpstr>
      <vt:lpstr>비즈니스 적용과 제약조건 – 데이터의 제약</vt:lpstr>
      <vt:lpstr>비즈니스 적용과 제약조건 – 데이터의 제약</vt:lpstr>
      <vt:lpstr>비즈니스 적용과 제약조건 – 데이터의 제약</vt:lpstr>
      <vt:lpstr>비즈니스 적용과 제약조건 – 블랙박스</vt:lpstr>
      <vt:lpstr>비즈니스 적용과 제약조건 – 블랙박스</vt:lpstr>
      <vt:lpstr>Keywords (대부분 2강에 다룸)</vt:lpstr>
      <vt:lpstr>CNN 작동원리</vt:lpstr>
      <vt:lpstr>CNN 작동원리</vt:lpstr>
      <vt:lpstr>CNN 작동원리</vt:lpstr>
      <vt:lpstr>CNN 작동원리</vt:lpstr>
      <vt:lpstr>Max Pooling</vt:lpstr>
      <vt:lpstr>CNN 작동원리</vt:lpstr>
      <vt:lpstr>Batch</vt:lpstr>
      <vt:lpstr>Epoch</vt:lpstr>
      <vt:lpstr>MNIST 예시</vt:lpstr>
      <vt:lpstr>QUEST</vt:lpstr>
      <vt:lpstr>QUEST</vt:lpstr>
      <vt:lpstr>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kwon ki nam</cp:lastModifiedBy>
  <cp:revision>366</cp:revision>
  <dcterms:created xsi:type="dcterms:W3CDTF">2018-08-30T15:29:40Z</dcterms:created>
  <dcterms:modified xsi:type="dcterms:W3CDTF">2019-10-15T08:35:44Z</dcterms:modified>
</cp:coreProperties>
</file>